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78" r:id="rId4"/>
    <p:sldId id="281" r:id="rId5"/>
    <p:sldId id="258" r:id="rId6"/>
    <p:sldId id="270" r:id="rId7"/>
    <p:sldId id="262" r:id="rId8"/>
    <p:sldId id="264" r:id="rId9"/>
    <p:sldId id="269" r:id="rId10"/>
    <p:sldId id="268" r:id="rId11"/>
    <p:sldId id="267" r:id="rId12"/>
    <p:sldId id="266" r:id="rId13"/>
    <p:sldId id="273" r:id="rId14"/>
    <p:sldId id="274" r:id="rId15"/>
    <p:sldId id="275" r:id="rId16"/>
    <p:sldId id="259" r:id="rId17"/>
    <p:sldId id="271" r:id="rId18"/>
    <p:sldId id="272" r:id="rId19"/>
    <p:sldId id="282" r:id="rId20"/>
    <p:sldId id="260" r:id="rId21"/>
    <p:sldId id="277" r:id="rId22"/>
    <p:sldId id="276" r:id="rId23"/>
    <p:sldId id="279" r:id="rId24"/>
    <p:sldId id="280" r:id="rId25"/>
    <p:sldId id="26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47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3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13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4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3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1/23/25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0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1/23/25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1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81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C768-3C3A-1E94-B218-EAEFB3A41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L" dirty="0"/>
              <a:t>EDUKACJA FINANSOWA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225F5-D121-C55C-A21A-DE2A7D034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L"/>
              <a:t>WARSZTATY 18 </a:t>
            </a:r>
            <a:r>
              <a:rPr lang="en-PL" dirty="0"/>
              <a:t>STYCZNIA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9F626-0D5F-592D-1DE0-19C180681F3C}"/>
              </a:ext>
            </a:extLst>
          </p:cNvPr>
          <p:cNvSpPr txBox="1"/>
          <p:nvPr/>
        </p:nvSpPr>
        <p:spPr>
          <a:xfrm>
            <a:off x="1154955" y="5269469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PL" dirty="0"/>
              <a:t>r Kalina Jastrzębowska</a:t>
            </a:r>
          </a:p>
        </p:txBody>
      </p:sp>
    </p:spTree>
    <p:extLst>
      <p:ext uri="{BB962C8B-B14F-4D97-AF65-F5344CB8AC3E}">
        <p14:creationId xmlns:p14="http://schemas.microsoft.com/office/powerpoint/2010/main" val="123148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91A1-29B2-F40D-061C-9BD087DD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b="1" dirty="0">
                <a:latin typeface="Helvetica" pitchFamily="2" charset="0"/>
                <a:cs typeface="Times New Roman" panose="02020603050405020304" pitchFamily="18" charset="0"/>
              </a:rPr>
              <a:t>Budowanie modelu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3118B-607D-F0DF-BF2A-01A93180D605}"/>
              </a:ext>
            </a:extLst>
          </p:cNvPr>
          <p:cNvSpPr txBox="1"/>
          <p:nvPr/>
        </p:nvSpPr>
        <p:spPr>
          <a:xfrm>
            <a:off x="1984741" y="1973569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Andrzej</a:t>
            </a:r>
            <a:r>
              <a:rPr lang="en-PL" dirty="0"/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8EE906-7FA4-ED6B-A9F0-4370C4EEA4CC}"/>
              </a:ext>
            </a:extLst>
          </p:cNvPr>
          <p:cNvSpPr/>
          <p:nvPr/>
        </p:nvSpPr>
        <p:spPr>
          <a:xfrm>
            <a:off x="3268005" y="1752605"/>
            <a:ext cx="2475570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E9CB57E-6234-8629-6CAF-E4E9357D4BD8}"/>
              </a:ext>
            </a:extLst>
          </p:cNvPr>
          <p:cNvSpPr/>
          <p:nvPr/>
        </p:nvSpPr>
        <p:spPr>
          <a:xfrm>
            <a:off x="5715000" y="1747202"/>
            <a:ext cx="1233030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1C6A7E3-7EC3-B363-BD07-57F8A421640C}"/>
              </a:ext>
            </a:extLst>
          </p:cNvPr>
          <p:cNvSpPr/>
          <p:nvPr/>
        </p:nvSpPr>
        <p:spPr>
          <a:xfrm rot="5400000">
            <a:off x="4889693" y="1318958"/>
            <a:ext cx="492438" cy="3708601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020E7-8CDB-6740-51C9-BB583CF70913}"/>
              </a:ext>
            </a:extLst>
          </p:cNvPr>
          <p:cNvSpPr txBox="1"/>
          <p:nvPr/>
        </p:nvSpPr>
        <p:spPr>
          <a:xfrm>
            <a:off x="6016870" y="126946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60zł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9B160-0D90-878F-E7D1-EE16C69B05E0}"/>
              </a:ext>
            </a:extLst>
          </p:cNvPr>
          <p:cNvSpPr txBox="1"/>
          <p:nvPr/>
        </p:nvSpPr>
        <p:spPr>
          <a:xfrm>
            <a:off x="1984741" y="437544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Krzyś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F331001-03DF-27CE-5435-96AD32FDC7BD}"/>
              </a:ext>
            </a:extLst>
          </p:cNvPr>
          <p:cNvSpPr/>
          <p:nvPr/>
        </p:nvSpPr>
        <p:spPr>
          <a:xfrm>
            <a:off x="3268005" y="4210184"/>
            <a:ext cx="2475569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3827138-60ED-1D85-1601-40B629BFA91C}"/>
              </a:ext>
            </a:extLst>
          </p:cNvPr>
          <p:cNvSpPr/>
          <p:nvPr/>
        </p:nvSpPr>
        <p:spPr>
          <a:xfrm>
            <a:off x="5707352" y="4207870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FCEF941-7E5B-1117-40AB-BE4744ECAD14}"/>
              </a:ext>
            </a:extLst>
          </p:cNvPr>
          <p:cNvSpPr/>
          <p:nvPr/>
        </p:nvSpPr>
        <p:spPr>
          <a:xfrm rot="5400000">
            <a:off x="4791929" y="3840834"/>
            <a:ext cx="369331" cy="3389968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A21E3-4499-FD37-8C5C-90B70DBC7636}"/>
              </a:ext>
            </a:extLst>
          </p:cNvPr>
          <p:cNvSpPr txBox="1"/>
          <p:nvPr/>
        </p:nvSpPr>
        <p:spPr>
          <a:xfrm>
            <a:off x="5815371" y="371315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30zł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E99EE-690E-04BC-E5F1-1AAE0E57EF0A}"/>
              </a:ext>
            </a:extLst>
          </p:cNvPr>
          <p:cNvSpPr txBox="1"/>
          <p:nvPr/>
        </p:nvSpPr>
        <p:spPr>
          <a:xfrm>
            <a:off x="4985069" y="3534792"/>
            <a:ext cx="25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F3A40-C999-6005-F6B5-D19200A6034F}"/>
              </a:ext>
            </a:extLst>
          </p:cNvPr>
          <p:cNvSpPr txBox="1"/>
          <p:nvPr/>
        </p:nvSpPr>
        <p:spPr>
          <a:xfrm>
            <a:off x="4879118" y="6079867"/>
            <a:ext cx="10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BDCC1AD-2330-2BD8-8525-1FBB2365C99A}"/>
              </a:ext>
            </a:extLst>
          </p:cNvPr>
          <p:cNvSpPr/>
          <p:nvPr/>
        </p:nvSpPr>
        <p:spPr>
          <a:xfrm>
            <a:off x="8190569" y="1747202"/>
            <a:ext cx="481943" cy="360395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0F0936-29E2-33DB-B028-2C285382A6DD}"/>
              </a:ext>
            </a:extLst>
          </p:cNvPr>
          <p:cNvSpPr txBox="1"/>
          <p:nvPr/>
        </p:nvSpPr>
        <p:spPr>
          <a:xfrm>
            <a:off x="9244013" y="3500438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350zł</a:t>
            </a:r>
          </a:p>
        </p:txBody>
      </p:sp>
    </p:spTree>
    <p:extLst>
      <p:ext uri="{BB962C8B-B14F-4D97-AF65-F5344CB8AC3E}">
        <p14:creationId xmlns:p14="http://schemas.microsoft.com/office/powerpoint/2010/main" val="327795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D57B-01CF-F24F-C7B1-FB30EE40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61" y="685800"/>
            <a:ext cx="9601200" cy="1485900"/>
          </a:xfrm>
        </p:spPr>
        <p:txBody>
          <a:bodyPr/>
          <a:lstStyle/>
          <a:p>
            <a:r>
              <a:rPr lang="en-PL" b="1" dirty="0"/>
              <a:t>Zadanie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BCD74-D6DF-05A2-97ED-DD4E4F1E166E}"/>
              </a:ext>
            </a:extLst>
          </p:cNvPr>
          <p:cNvSpPr txBox="1"/>
          <p:nvPr/>
        </p:nvSpPr>
        <p:spPr>
          <a:xfrm>
            <a:off x="900112" y="2014538"/>
            <a:ext cx="10072687" cy="250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Kasia ma 50zł, a Małgosia 110zł. 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Jaką kwotę musiałaby Kasia dać Małgosi, 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aby Małgosia miała 3 razy więcej od niej?</a:t>
            </a:r>
          </a:p>
        </p:txBody>
      </p:sp>
    </p:spTree>
    <p:extLst>
      <p:ext uri="{BB962C8B-B14F-4D97-AF65-F5344CB8AC3E}">
        <p14:creationId xmlns:p14="http://schemas.microsoft.com/office/powerpoint/2010/main" val="137782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E4D6-FF82-ACAF-E52F-5F0F44BC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b="1" dirty="0">
                <a:latin typeface="Helvetica" pitchFamily="2" charset="0"/>
                <a:cs typeface="Times New Roman" panose="02020603050405020304" pitchFamily="18" charset="0"/>
              </a:rPr>
              <a:t>Budowanie modelu</a:t>
            </a:r>
            <a:endParaRPr lang="en-PL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C094F-1047-851A-0A83-D41F11406970}"/>
              </a:ext>
            </a:extLst>
          </p:cNvPr>
          <p:cNvSpPr txBox="1"/>
          <p:nvPr/>
        </p:nvSpPr>
        <p:spPr>
          <a:xfrm>
            <a:off x="1371600" y="25655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dirty="0">
                <a:latin typeface="Helvetica" pitchFamily="2" charset="0"/>
              </a:rPr>
              <a:t>Kasia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D980845-4A9D-A18C-35AA-50D82519FBB5}"/>
              </a:ext>
            </a:extLst>
          </p:cNvPr>
          <p:cNvSpPr/>
          <p:nvPr/>
        </p:nvSpPr>
        <p:spPr>
          <a:xfrm>
            <a:off x="2865863" y="2430078"/>
            <a:ext cx="1784196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330F0-A6E4-EE1F-9C1B-764E6E2316AA}"/>
              </a:ext>
            </a:extLst>
          </p:cNvPr>
          <p:cNvSpPr/>
          <p:nvPr/>
        </p:nvSpPr>
        <p:spPr>
          <a:xfrm>
            <a:off x="4650059" y="2430078"/>
            <a:ext cx="914400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2846F98-8348-0F41-B6DD-A4BD2E8ADF54}"/>
              </a:ext>
            </a:extLst>
          </p:cNvPr>
          <p:cNvSpPr/>
          <p:nvPr/>
        </p:nvSpPr>
        <p:spPr>
          <a:xfrm rot="5400000">
            <a:off x="4037429" y="773859"/>
            <a:ext cx="370334" cy="2683726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671F5-A646-0181-11BC-4E27000154A0}"/>
              </a:ext>
            </a:extLst>
          </p:cNvPr>
          <p:cNvSpPr txBox="1"/>
          <p:nvPr/>
        </p:nvSpPr>
        <p:spPr>
          <a:xfrm>
            <a:off x="1100692" y="4424691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dirty="0">
                <a:latin typeface="Helvetica" pitchFamily="2" charset="0"/>
              </a:rPr>
              <a:t>Małgosia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00548-BB5B-9BDB-CDF2-934A120553BE}"/>
              </a:ext>
            </a:extLst>
          </p:cNvPr>
          <p:cNvSpPr txBox="1"/>
          <p:nvPr/>
        </p:nvSpPr>
        <p:spPr>
          <a:xfrm>
            <a:off x="3899533" y="148953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Helvetica" pitchFamily="2" charset="0"/>
              </a:rPr>
              <a:t>50zł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F9CDF6A-278B-1BD2-82B0-BE723016785E}"/>
              </a:ext>
            </a:extLst>
          </p:cNvPr>
          <p:cNvSpPr/>
          <p:nvPr/>
        </p:nvSpPr>
        <p:spPr>
          <a:xfrm>
            <a:off x="2880733" y="4033511"/>
            <a:ext cx="1769326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75B7981-8BC5-9C0A-5EB5-FCB653F7FA0F}"/>
              </a:ext>
            </a:extLst>
          </p:cNvPr>
          <p:cNvSpPr/>
          <p:nvPr/>
        </p:nvSpPr>
        <p:spPr>
          <a:xfrm>
            <a:off x="6419385" y="4033511"/>
            <a:ext cx="1181565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1F2F2F1-636D-14FD-5E4C-A262B1E38D04}"/>
              </a:ext>
            </a:extLst>
          </p:cNvPr>
          <p:cNvSpPr/>
          <p:nvPr/>
        </p:nvSpPr>
        <p:spPr>
          <a:xfrm>
            <a:off x="4650059" y="4033511"/>
            <a:ext cx="1769326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3B0093-E240-E169-6B83-B5902D184D30}"/>
              </a:ext>
            </a:extLst>
          </p:cNvPr>
          <p:cNvSpPr/>
          <p:nvPr/>
        </p:nvSpPr>
        <p:spPr>
          <a:xfrm>
            <a:off x="7599944" y="4033511"/>
            <a:ext cx="914400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6B32D6A-52DB-D089-F9D1-2746AF27FE15}"/>
              </a:ext>
            </a:extLst>
          </p:cNvPr>
          <p:cNvSpPr/>
          <p:nvPr/>
        </p:nvSpPr>
        <p:spPr>
          <a:xfrm rot="16200000">
            <a:off x="4947554" y="3124599"/>
            <a:ext cx="555830" cy="4719211"/>
          </a:xfrm>
          <a:prstGeom prst="leftBrac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5F4162-4AA1-1B5B-D5E1-AB317F988724}"/>
              </a:ext>
            </a:extLst>
          </p:cNvPr>
          <p:cNvSpPr txBox="1"/>
          <p:nvPr/>
        </p:nvSpPr>
        <p:spPr>
          <a:xfrm>
            <a:off x="4775794" y="5789665"/>
            <a:ext cx="89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Helvetica" pitchFamily="2" charset="0"/>
              </a:rPr>
              <a:t>110zł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B1953A64-3A15-F831-37AD-EA3624BC9932}"/>
              </a:ext>
            </a:extLst>
          </p:cNvPr>
          <p:cNvSpPr/>
          <p:nvPr/>
        </p:nvSpPr>
        <p:spPr>
          <a:xfrm rot="4762628">
            <a:off x="6220754" y="1959967"/>
            <a:ext cx="1797130" cy="2285278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693C-F066-6603-2E0A-CF695229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b="1" dirty="0">
                <a:latin typeface="Helvetica" pitchFamily="2" charset="0"/>
              </a:rPr>
              <a:t>Zadanie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D3C0C-054F-A2BD-9AF0-5000C1F3EC84}"/>
              </a:ext>
            </a:extLst>
          </p:cNvPr>
          <p:cNvSpPr txBox="1"/>
          <p:nvPr/>
        </p:nvSpPr>
        <p:spPr>
          <a:xfrm>
            <a:off x="1103970" y="1873405"/>
            <a:ext cx="9546203" cy="3335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</a:rPr>
              <a:t>Zdzisia </a:t>
            </a:r>
            <a:r>
              <a:rPr lang="en-US" sz="3600" dirty="0" err="1">
                <a:latin typeface="Helvetica" pitchFamily="2" charset="0"/>
              </a:rPr>
              <a:t>i</a:t>
            </a:r>
            <a:r>
              <a:rPr lang="en-PL" sz="3600" dirty="0">
                <a:latin typeface="Helvetica" pitchFamily="2" charset="0"/>
              </a:rPr>
              <a:t> Ryś mieli razem 380zł.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</a:rPr>
              <a:t> Zdzisia wydała 26zł, a Ryś 35zł. 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</a:rPr>
              <a:t>Zdzisia ma teraz o 59zł więcej niż Ryś.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</a:rPr>
              <a:t>Ile pieniędzy miało każde z nich na początku?</a:t>
            </a:r>
          </a:p>
        </p:txBody>
      </p:sp>
    </p:spTree>
    <p:extLst>
      <p:ext uri="{BB962C8B-B14F-4D97-AF65-F5344CB8AC3E}">
        <p14:creationId xmlns:p14="http://schemas.microsoft.com/office/powerpoint/2010/main" val="90903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B663-45C0-CD12-809E-D9FC72F9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045"/>
            <a:ext cx="9601200" cy="1485900"/>
          </a:xfrm>
        </p:spPr>
        <p:txBody>
          <a:bodyPr/>
          <a:lstStyle/>
          <a:p>
            <a:r>
              <a:rPr lang="en-PL" b="1" dirty="0">
                <a:latin typeface="Helvetica" pitchFamily="2" charset="0"/>
              </a:rPr>
              <a:t>Budowanie modelu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0F4978C-BB5F-A3BD-C85C-CE99F9F26A57}"/>
              </a:ext>
            </a:extLst>
          </p:cNvPr>
          <p:cNvSpPr/>
          <p:nvPr/>
        </p:nvSpPr>
        <p:spPr>
          <a:xfrm>
            <a:off x="1376680" y="3514725"/>
            <a:ext cx="2571750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4E7D778-38FC-BD32-A218-9A1D67B5E426}"/>
              </a:ext>
            </a:extLst>
          </p:cNvPr>
          <p:cNvSpPr/>
          <p:nvPr/>
        </p:nvSpPr>
        <p:spPr>
          <a:xfrm>
            <a:off x="5881342" y="3514725"/>
            <a:ext cx="2571750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B82DA30-EE72-2BBB-FA81-55067C0FA46E}"/>
              </a:ext>
            </a:extLst>
          </p:cNvPr>
          <p:cNvSpPr/>
          <p:nvPr/>
        </p:nvSpPr>
        <p:spPr>
          <a:xfrm>
            <a:off x="3948430" y="3514725"/>
            <a:ext cx="1127706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6B3BF6E-1C59-8EEE-0123-93CD95A306EF}"/>
              </a:ext>
            </a:extLst>
          </p:cNvPr>
          <p:cNvSpPr/>
          <p:nvPr/>
        </p:nvSpPr>
        <p:spPr>
          <a:xfrm>
            <a:off x="5023747" y="3514725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FB28A4D-48D6-8159-50A0-55B56A1A3529}"/>
              </a:ext>
            </a:extLst>
          </p:cNvPr>
          <p:cNvSpPr/>
          <p:nvPr/>
        </p:nvSpPr>
        <p:spPr>
          <a:xfrm>
            <a:off x="8424689" y="3514725"/>
            <a:ext cx="1414463" cy="9144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>
              <a:solidFill>
                <a:schemeClr val="tx1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AFF6388-53E6-2AAD-6FC3-CD1AEE04843F}"/>
              </a:ext>
            </a:extLst>
          </p:cNvPr>
          <p:cNvSpPr/>
          <p:nvPr/>
        </p:nvSpPr>
        <p:spPr>
          <a:xfrm rot="16200000">
            <a:off x="3019423" y="1516083"/>
            <a:ext cx="400051" cy="3636170"/>
          </a:xfrm>
          <a:prstGeom prst="rightBrac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F90867A-5946-4524-0B5B-51684D80C481}"/>
              </a:ext>
            </a:extLst>
          </p:cNvPr>
          <p:cNvSpPr/>
          <p:nvPr/>
        </p:nvSpPr>
        <p:spPr>
          <a:xfrm rot="16200000">
            <a:off x="7226540" y="950267"/>
            <a:ext cx="380588" cy="4787831"/>
          </a:xfrm>
          <a:prstGeom prst="rightBrac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E18EE9E-4D26-9098-7BCF-DE9D1545CACF}"/>
              </a:ext>
            </a:extLst>
          </p:cNvPr>
          <p:cNvSpPr/>
          <p:nvPr/>
        </p:nvSpPr>
        <p:spPr>
          <a:xfrm rot="5400000">
            <a:off x="5113167" y="687557"/>
            <a:ext cx="956014" cy="8439150"/>
          </a:xfrm>
          <a:prstGeom prst="rightBrac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9BEA61F-1CC2-C2B4-2C72-A9A08185744A}"/>
              </a:ext>
            </a:extLst>
          </p:cNvPr>
          <p:cNvSpPr/>
          <p:nvPr/>
        </p:nvSpPr>
        <p:spPr>
          <a:xfrm rot="16200000">
            <a:off x="2495856" y="535367"/>
            <a:ext cx="400051" cy="2621091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0D6BE-CBB1-AE82-CDAD-36F0359F8F2A}"/>
              </a:ext>
            </a:extLst>
          </p:cNvPr>
          <p:cNvSpPr txBox="1"/>
          <p:nvPr/>
        </p:nvSpPr>
        <p:spPr>
          <a:xfrm>
            <a:off x="7469629" y="1183937"/>
            <a:ext cx="75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solidFill>
                  <a:srgbClr val="FF0000"/>
                </a:solidFill>
                <a:latin typeface="Helvetica" pitchFamily="2" charset="0"/>
              </a:rPr>
              <a:t>Ryś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8D07F2D-C7E7-200A-C510-2A6450C801E7}"/>
              </a:ext>
            </a:extLst>
          </p:cNvPr>
          <p:cNvSpPr/>
          <p:nvPr/>
        </p:nvSpPr>
        <p:spPr>
          <a:xfrm rot="16200000">
            <a:off x="7627686" y="-146063"/>
            <a:ext cx="442908" cy="3937399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41DAB26E-C8E2-2AFA-B835-1E995148A112}"/>
              </a:ext>
            </a:extLst>
          </p:cNvPr>
          <p:cNvSpPr/>
          <p:nvPr/>
        </p:nvSpPr>
        <p:spPr>
          <a:xfrm rot="16200000">
            <a:off x="4381095" y="2522708"/>
            <a:ext cx="306742" cy="1089103"/>
          </a:xfrm>
          <a:prstGeom prst="rightBrace">
            <a:avLst>
              <a:gd name="adj1" fmla="val 8333"/>
              <a:gd name="adj2" fmla="val 51024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AB7B98A7-0D3B-2B56-362A-597BFAD14A1E}"/>
              </a:ext>
            </a:extLst>
          </p:cNvPr>
          <p:cNvSpPr/>
          <p:nvPr/>
        </p:nvSpPr>
        <p:spPr>
          <a:xfrm rot="16200000">
            <a:off x="5334469" y="2603172"/>
            <a:ext cx="306743" cy="886828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DB0926-8B66-A74F-017E-9607B9072AE0}"/>
              </a:ext>
            </a:extLst>
          </p:cNvPr>
          <p:cNvSpPr txBox="1"/>
          <p:nvPr/>
        </p:nvSpPr>
        <p:spPr>
          <a:xfrm>
            <a:off x="2060917" y="1183938"/>
            <a:ext cx="120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solidFill>
                  <a:srgbClr val="FF0000"/>
                </a:solidFill>
                <a:latin typeface="Helvetica" pitchFamily="2" charset="0"/>
              </a:rPr>
              <a:t>Zdzisia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6AEE0A-B3B9-792C-1B2B-E243E177B018}"/>
              </a:ext>
            </a:extLst>
          </p:cNvPr>
          <p:cNvSpPr txBox="1"/>
          <p:nvPr/>
        </p:nvSpPr>
        <p:spPr>
          <a:xfrm>
            <a:off x="2761630" y="2762502"/>
            <a:ext cx="11608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Helvetica" pitchFamily="2" charset="0"/>
              </a:rPr>
              <a:t>Zdzisia</a:t>
            </a:r>
          </a:p>
          <a:p>
            <a:endParaRPr lang="en-P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3C474C-5C9E-C8BF-FA0A-A2B41E716598}"/>
              </a:ext>
            </a:extLst>
          </p:cNvPr>
          <p:cNvSpPr txBox="1"/>
          <p:nvPr/>
        </p:nvSpPr>
        <p:spPr>
          <a:xfrm>
            <a:off x="7200972" y="2800345"/>
            <a:ext cx="1089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latin typeface="Helvetica" pitchFamily="2" charset="0"/>
              </a:rPr>
              <a:t>Ryś</a:t>
            </a:r>
          </a:p>
          <a:p>
            <a:endParaRPr lang="en-PL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0D9937-F1F8-6855-805A-4FDCFADA9E2D}"/>
              </a:ext>
            </a:extLst>
          </p:cNvPr>
          <p:cNvSpPr txBox="1"/>
          <p:nvPr/>
        </p:nvSpPr>
        <p:spPr>
          <a:xfrm>
            <a:off x="5163896" y="5454560"/>
            <a:ext cx="154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3200" dirty="0">
                <a:latin typeface="Helvetica" pitchFamily="2" charset="0"/>
              </a:rPr>
              <a:t>380zł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DC3F306-4A15-760C-4868-7088CFE82324}"/>
              </a:ext>
            </a:extLst>
          </p:cNvPr>
          <p:cNvSpPr/>
          <p:nvPr/>
        </p:nvSpPr>
        <p:spPr>
          <a:xfrm rot="16200000">
            <a:off x="8795117" y="2058773"/>
            <a:ext cx="588659" cy="1329515"/>
          </a:xfrm>
          <a:prstGeom prst="rightBrac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4B5B33-4431-57C4-F315-1057BAF45146}"/>
              </a:ext>
            </a:extLst>
          </p:cNvPr>
          <p:cNvSpPr txBox="1"/>
          <p:nvPr/>
        </p:nvSpPr>
        <p:spPr>
          <a:xfrm>
            <a:off x="5133094" y="2448445"/>
            <a:ext cx="85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solidFill>
                  <a:srgbClr val="FF0000"/>
                </a:solidFill>
                <a:latin typeface="Helvetica" pitchFamily="2" charset="0"/>
              </a:rPr>
              <a:t>35zł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FE9292-A8B6-4A02-3BFD-E7CB3796ADA9}"/>
              </a:ext>
            </a:extLst>
          </p:cNvPr>
          <p:cNvSpPr txBox="1"/>
          <p:nvPr/>
        </p:nvSpPr>
        <p:spPr>
          <a:xfrm>
            <a:off x="4193585" y="2448660"/>
            <a:ext cx="75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solidFill>
                  <a:srgbClr val="FF0000"/>
                </a:solidFill>
                <a:latin typeface="Helvetica" pitchFamily="2" charset="0"/>
              </a:rPr>
              <a:t>26zł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5C4FDE-7005-7ED9-34CD-8243150E1E07}"/>
              </a:ext>
            </a:extLst>
          </p:cNvPr>
          <p:cNvSpPr txBox="1"/>
          <p:nvPr/>
        </p:nvSpPr>
        <p:spPr>
          <a:xfrm>
            <a:off x="4895850" y="1595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 dirty="0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DFD5592F-B4C0-63FE-2A51-F668313A6D91}"/>
              </a:ext>
            </a:extLst>
          </p:cNvPr>
          <p:cNvSpPr/>
          <p:nvPr/>
        </p:nvSpPr>
        <p:spPr>
          <a:xfrm rot="16200000">
            <a:off x="4791549" y="1426156"/>
            <a:ext cx="287334" cy="1909062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57A76F-E868-1796-85DA-DDA4D816F73A}"/>
              </a:ext>
            </a:extLst>
          </p:cNvPr>
          <p:cNvSpPr txBox="1"/>
          <p:nvPr/>
        </p:nvSpPr>
        <p:spPr>
          <a:xfrm>
            <a:off x="4568170" y="1753427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solidFill>
                  <a:srgbClr val="FF0000"/>
                </a:solidFill>
                <a:latin typeface="Helvetica" pitchFamily="2" charset="0"/>
              </a:rPr>
              <a:t>61zł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0D6CD2-216C-D2A2-172C-C756C7CB0C47}"/>
              </a:ext>
            </a:extLst>
          </p:cNvPr>
          <p:cNvSpPr txBox="1"/>
          <p:nvPr/>
        </p:nvSpPr>
        <p:spPr>
          <a:xfrm>
            <a:off x="8756657" y="204115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solidFill>
                  <a:srgbClr val="00B050"/>
                </a:solidFill>
                <a:latin typeface="Helvetica" pitchFamily="2" charset="0"/>
              </a:rPr>
              <a:t>59zł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E6C3B792-0CF7-B420-0C53-73511FE8065C}"/>
              </a:ext>
            </a:extLst>
          </p:cNvPr>
          <p:cNvSpPr/>
          <p:nvPr/>
        </p:nvSpPr>
        <p:spPr>
          <a:xfrm rot="16200000">
            <a:off x="6919683" y="1487033"/>
            <a:ext cx="516580" cy="2518269"/>
          </a:xfrm>
          <a:prstGeom prst="rightBrace">
            <a:avLst/>
          </a:pr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D52FE9-4228-CBC8-914B-9E6486516FA7}"/>
              </a:ext>
            </a:extLst>
          </p:cNvPr>
          <p:cNvSpPr txBox="1"/>
          <p:nvPr/>
        </p:nvSpPr>
        <p:spPr>
          <a:xfrm>
            <a:off x="6584629" y="208691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solidFill>
                  <a:srgbClr val="00B050"/>
                </a:solidFill>
                <a:latin typeface="Helvetica" pitchFamily="2" charset="0"/>
              </a:rPr>
              <a:t>Zdzisia</a:t>
            </a:r>
          </a:p>
        </p:txBody>
      </p:sp>
    </p:spTree>
    <p:extLst>
      <p:ext uri="{BB962C8B-B14F-4D97-AF65-F5344CB8AC3E}">
        <p14:creationId xmlns:p14="http://schemas.microsoft.com/office/powerpoint/2010/main" val="272023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4671-5AF0-1BF0-EBC1-392EA08D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00" y="1807385"/>
            <a:ext cx="9404723" cy="1400530"/>
          </a:xfrm>
        </p:spPr>
        <p:txBody>
          <a:bodyPr/>
          <a:lstStyle/>
          <a:p>
            <a:r>
              <a:rPr lang="en-US" sz="4400" dirty="0" err="1">
                <a:latin typeface="Helvetica" pitchFamily="2" charset="0"/>
              </a:rPr>
              <a:t>Czas</a:t>
            </a:r>
            <a:r>
              <a:rPr lang="en-US" sz="4400" dirty="0">
                <a:latin typeface="Helvetica" pitchFamily="2" charset="0"/>
              </a:rPr>
              <a:t> </a:t>
            </a:r>
            <a:r>
              <a:rPr lang="en-US" sz="4400" dirty="0" err="1">
                <a:latin typeface="Helvetica" pitchFamily="2" charset="0"/>
              </a:rPr>
              <a:t>na</a:t>
            </a:r>
            <a:r>
              <a:rPr lang="en-US" sz="4400" dirty="0">
                <a:latin typeface="Helvetica" pitchFamily="2" charset="0"/>
              </a:rPr>
              <a:t> n</a:t>
            </a:r>
            <a:r>
              <a:rPr lang="en-PL" sz="4400" dirty="0">
                <a:latin typeface="Helvetica" pitchFamily="2" charset="0"/>
              </a:rPr>
              <a:t>asze zadania!</a:t>
            </a:r>
          </a:p>
        </p:txBody>
      </p:sp>
    </p:spTree>
    <p:extLst>
      <p:ext uri="{BB962C8B-B14F-4D97-AF65-F5344CB8AC3E}">
        <p14:creationId xmlns:p14="http://schemas.microsoft.com/office/powerpoint/2010/main" val="46100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1853-D8B0-712C-98BD-4E8E2F58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15" y="1635098"/>
            <a:ext cx="10776848" cy="1915647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b="1" dirty="0">
                <a:solidFill>
                  <a:srgbClr val="FF0000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Osobiste przeżycie sytuacji edukacyjnych</a:t>
            </a:r>
            <a:br>
              <a:rPr lang="pl-PL" dirty="0"/>
            </a:b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A1DFD-D53B-771E-006E-2093D055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815" y="3171604"/>
            <a:ext cx="8825658" cy="2548972"/>
          </a:xfrm>
        </p:spPr>
        <p:txBody>
          <a:bodyPr>
            <a:noAutofit/>
          </a:bodyPr>
          <a:lstStyle/>
          <a:p>
            <a:pPr marL="114300" marR="0" lvl="1" indent="-1143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Zarządzanie pieniędzmi w konkretnych sytuacjach</a:t>
            </a:r>
            <a:endParaRPr lang="pl-PL" sz="2800" dirty="0">
              <a:solidFill>
                <a:schemeClr val="tx1"/>
              </a:solidFill>
              <a:latin typeface="Helvetica" pitchFamily="2" charset="0"/>
            </a:endParaRPr>
          </a:p>
          <a:p>
            <a:pPr marL="114300" marR="0" lvl="1" indent="-114300" algn="l" rtl="0">
              <a:lnSpc>
                <a:spcPct val="17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Umiejętność argumentacji (opłacalność)</a:t>
            </a:r>
            <a:endParaRPr lang="pl-PL" sz="2800" dirty="0">
              <a:solidFill>
                <a:schemeClr val="tx1"/>
              </a:solidFill>
              <a:latin typeface="Helvetica" pitchFamily="2" charset="0"/>
            </a:endParaRPr>
          </a:p>
          <a:p>
            <a:pPr marL="114300" marR="0" lvl="1" indent="-114300" algn="l" rtl="0">
              <a:lnSpc>
                <a:spcPct val="17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Krytyczne czytanie tekstów  związanych z pieniędzmi</a:t>
            </a:r>
            <a:endParaRPr lang="pl-PL" sz="2800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PL" sz="2400" dirty="0"/>
          </a:p>
        </p:txBody>
      </p:sp>
    </p:spTree>
    <p:extLst>
      <p:ext uri="{BB962C8B-B14F-4D97-AF65-F5344CB8AC3E}">
        <p14:creationId xmlns:p14="http://schemas.microsoft.com/office/powerpoint/2010/main" val="38897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A41E-B323-6681-3133-600F6521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39" y="685800"/>
            <a:ext cx="11296185" cy="1485900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effectLst/>
                <a:latin typeface="Helvetica" pitchFamily="2" charset="0"/>
                <a:ea typeface="Calibri" panose="020F0502020204030204" pitchFamily="34" charset="0"/>
              </a:rPr>
              <a:t>Zadanie 10</a:t>
            </a:r>
            <a:br>
              <a:rPr lang="pl-P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3600" dirty="0">
                <a:effectLst/>
                <a:latin typeface="Helvetica" pitchFamily="2" charset="0"/>
                <a:ea typeface="Calibri" panose="020F0502020204030204" pitchFamily="34" charset="0"/>
              </a:rPr>
              <a:t>Która oferta jest bardziej korzystna – 20 puszek rybnych w cenie £23 czy 12 puszek w cenie £15? </a:t>
            </a:r>
            <a:endParaRPr lang="en-PL" sz="36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04768-7AA9-B782-57E1-5442EBCAD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27" r="2849"/>
          <a:stretch/>
        </p:blipFill>
        <p:spPr>
          <a:xfrm>
            <a:off x="1565996" y="2297151"/>
            <a:ext cx="9060008" cy="42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8B38-A04D-C618-0450-F6C8CB2D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c</a:t>
            </a:r>
            <a:r>
              <a:rPr lang="en-PL" b="1" dirty="0">
                <a:latin typeface="Helvetica" pitchFamily="2" charset="0"/>
              </a:rPr>
              <a:t>d. zadania 10</a:t>
            </a:r>
          </a:p>
        </p:txBody>
      </p:sp>
      <p:pic>
        <p:nvPicPr>
          <p:cNvPr id="4" name="Picture 3" descr="A white board with writing&#10;&#10;Description automatically generated with low confidence">
            <a:extLst>
              <a:ext uri="{FF2B5EF4-FFF2-40B4-BE49-F238E27FC236}">
                <a16:creationId xmlns:a16="http://schemas.microsoft.com/office/drawing/2014/main" id="{DDFCBFB6-791A-AAC9-E476-6F73C2DA2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68749"/>
            <a:ext cx="10221766" cy="52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734A-6EE5-3B32-EA67-B8F5C207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66" y="1852540"/>
            <a:ext cx="9404723" cy="1400530"/>
          </a:xfrm>
        </p:spPr>
        <p:txBody>
          <a:bodyPr/>
          <a:lstStyle/>
          <a:p>
            <a:r>
              <a:rPr lang="en-PL" sz="4400" dirty="0">
                <a:latin typeface="Helvetica" pitchFamily="2" charset="0"/>
              </a:rPr>
              <a:t>Czas na nasze zadania!</a:t>
            </a:r>
          </a:p>
        </p:txBody>
      </p:sp>
    </p:spTree>
    <p:extLst>
      <p:ext uri="{BB962C8B-B14F-4D97-AF65-F5344CB8AC3E}">
        <p14:creationId xmlns:p14="http://schemas.microsoft.com/office/powerpoint/2010/main" val="163737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B0B0-5AAC-4F28-D4FA-81FECE60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39" y="1925684"/>
            <a:ext cx="8825657" cy="1915647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FF0000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Wiedza z zakresu ekonomii</a:t>
            </a:r>
            <a:br>
              <a:rPr lang="pl-PL" sz="4800" dirty="0"/>
            </a:br>
            <a:endParaRPr lang="en-PL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2DB3-B3C2-FC84-C81A-81148FEB2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39" y="3539595"/>
            <a:ext cx="11872333" cy="1915647"/>
          </a:xfrm>
        </p:spPr>
        <p:txBody>
          <a:bodyPr>
            <a:normAutofit fontScale="85000" lnSpcReduction="10000"/>
          </a:bodyPr>
          <a:lstStyle/>
          <a:p>
            <a:pPr marR="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l-PL" sz="33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Podstawowe pojęcia i instytucje finansowe, produkty i usługi finansowe</a:t>
            </a:r>
            <a:endParaRPr lang="pl-PL" sz="3300" dirty="0">
              <a:solidFill>
                <a:schemeClr val="tx1"/>
              </a:solidFill>
              <a:latin typeface="Helvetica" pitchFamily="2" charset="0"/>
            </a:endParaRPr>
          </a:p>
          <a:p>
            <a:pPr marR="0" lvl="1" indent="-457200" algn="l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l-PL" sz="33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Budowanie wiedzy na temat pieniądza (aspekt historyczny) </a:t>
            </a:r>
            <a:endParaRPr lang="pl-PL" sz="3300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27021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BC9D-A690-D4C1-9607-456D150D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8" y="2062976"/>
            <a:ext cx="11504681" cy="2030688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l-PL" sz="4400" b="1" dirty="0">
                <a:solidFill>
                  <a:srgbClr val="FF0000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Rozumienie humanistycznego wymiaru procesów finansowych</a:t>
            </a:r>
            <a:br>
              <a:rPr lang="pl-PL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PL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E0FDF-A057-32DA-9C92-A07440084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936380"/>
            <a:ext cx="8825658" cy="1679098"/>
          </a:xfrm>
        </p:spPr>
        <p:txBody>
          <a:bodyPr/>
          <a:lstStyle/>
          <a:p>
            <a:pPr marL="114300" marR="0" lvl="1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Rozwijanie umiejętności wartościowania</a:t>
            </a:r>
            <a:endParaRPr lang="pl-PL" sz="2800" dirty="0">
              <a:solidFill>
                <a:schemeClr val="tx1"/>
              </a:solidFill>
              <a:latin typeface="Helvetica" pitchFamily="2" charset="0"/>
            </a:endParaRPr>
          </a:p>
          <a:p>
            <a:pPr marL="114300" marR="0" lvl="1" indent="-114300" algn="l" rtl="0">
              <a:lnSpc>
                <a:spcPct val="15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Namysł nad wyborami (styl życia)</a:t>
            </a:r>
            <a:endParaRPr lang="pl-PL" sz="2800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5581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6AC5-4A22-2740-1117-0E37649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71" y="1407316"/>
            <a:ext cx="9404723" cy="1400530"/>
          </a:xfrm>
        </p:spPr>
        <p:txBody>
          <a:bodyPr/>
          <a:lstStyle/>
          <a:p>
            <a:r>
              <a:rPr lang="en-PL" sz="3600" b="1" dirty="0">
                <a:solidFill>
                  <a:srgbClr val="FF0000"/>
                </a:solidFill>
                <a:latin typeface="Helvetica" pitchFamily="2" charset="0"/>
              </a:rPr>
              <a:t>Zadanie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1432B-D1BC-26EE-56D6-315287D10794}"/>
              </a:ext>
            </a:extLst>
          </p:cNvPr>
          <p:cNvSpPr txBox="1"/>
          <p:nvPr/>
        </p:nvSpPr>
        <p:spPr>
          <a:xfrm>
            <a:off x="705871" y="2107581"/>
            <a:ext cx="9799478" cy="2236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L" sz="3200" dirty="0">
                <a:latin typeface="Helvetica" pitchFamily="2" charset="0"/>
              </a:rPr>
              <a:t>Kupiłam coś w sklepie spożywczym </a:t>
            </a:r>
            <a:r>
              <a:rPr lang="en-US" sz="3200" dirty="0">
                <a:latin typeface="Helvetica" pitchFamily="2" charset="0"/>
              </a:rPr>
              <a:t>i</a:t>
            </a:r>
            <a:r>
              <a:rPr lang="en-PL" sz="3200" dirty="0">
                <a:latin typeface="Helvetica" pitchFamily="2" charset="0"/>
              </a:rPr>
              <a:t> zostało mi 13zł.</a:t>
            </a:r>
          </a:p>
          <a:p>
            <a:pPr>
              <a:lnSpc>
                <a:spcPct val="150000"/>
              </a:lnSpc>
            </a:pPr>
            <a:r>
              <a:rPr lang="en-PL" sz="3200" dirty="0">
                <a:latin typeface="Helvetica" pitchFamily="2" charset="0"/>
              </a:rPr>
              <a:t>Ile to kosztowało </a:t>
            </a:r>
            <a:r>
              <a:rPr lang="en-US" sz="3200" dirty="0">
                <a:latin typeface="Helvetica" pitchFamily="2" charset="0"/>
              </a:rPr>
              <a:t>i</a:t>
            </a:r>
            <a:r>
              <a:rPr lang="en-PL" sz="3200" dirty="0">
                <a:latin typeface="Helvetica" pitchFamily="2" charset="0"/>
              </a:rPr>
              <a:t> ile pieniędzy dałam kasjerce?</a:t>
            </a:r>
          </a:p>
          <a:p>
            <a:pPr>
              <a:lnSpc>
                <a:spcPct val="150000"/>
              </a:lnSpc>
            </a:pPr>
            <a:r>
              <a:rPr lang="en-PL" sz="3200" dirty="0">
                <a:latin typeface="Helvetica" pitchFamily="2" charset="0"/>
              </a:rPr>
              <a:t>Co to mogło być?</a:t>
            </a:r>
          </a:p>
        </p:txBody>
      </p:sp>
    </p:spTree>
    <p:extLst>
      <p:ext uri="{BB962C8B-B14F-4D97-AF65-F5344CB8AC3E}">
        <p14:creationId xmlns:p14="http://schemas.microsoft.com/office/powerpoint/2010/main" val="357238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3F3F-8891-EF5C-BBC3-89B3762F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sz="4000" dirty="0">
                <a:solidFill>
                  <a:srgbClr val="FF0000"/>
                </a:solidFill>
                <a:latin typeface="Helvetica" pitchFamily="2" charset="0"/>
              </a:rPr>
              <a:t>Zadanie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1CE5F-30D4-0873-56B2-D07D25A1F709}"/>
              </a:ext>
            </a:extLst>
          </p:cNvPr>
          <p:cNvSpPr txBox="1"/>
          <p:nvPr/>
        </p:nvSpPr>
        <p:spPr>
          <a:xfrm>
            <a:off x="423746" y="2592058"/>
            <a:ext cx="107943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800" b="1" dirty="0">
                <a:solidFill>
                  <a:srgbClr val="FF0000"/>
                </a:solidFill>
                <a:latin typeface="Helvetica" pitchFamily="2" charset="0"/>
              </a:rPr>
              <a:t>Cennik sklepiku szkolnego:</a:t>
            </a:r>
          </a:p>
          <a:p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K</a:t>
            </a:r>
            <a:r>
              <a:rPr lang="en-PL" sz="2800" dirty="0">
                <a:latin typeface="Helvetica" pitchFamily="2" charset="0"/>
              </a:rPr>
              <a:t>anapka z jajkiem – 2.10 zł           Czekoladka – 2.15 zł</a:t>
            </a:r>
          </a:p>
          <a:p>
            <a:endParaRPr lang="en-PL" sz="2800" dirty="0">
              <a:latin typeface="Helvetica" pitchFamily="2" charset="0"/>
            </a:endParaRPr>
          </a:p>
          <a:p>
            <a:r>
              <a:rPr lang="en-PL" sz="2800" dirty="0">
                <a:latin typeface="Helvetica" pitchFamily="2" charset="0"/>
              </a:rPr>
              <a:t>Sałatka owocowa – 2.90 zł            Banan – 50 gr</a:t>
            </a:r>
          </a:p>
          <a:p>
            <a:endParaRPr lang="en-PL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C</a:t>
            </a:r>
            <a:r>
              <a:rPr lang="en-PL" sz="2800" dirty="0">
                <a:latin typeface="Helvetica" pitchFamily="2" charset="0"/>
              </a:rPr>
              <a:t>iasteczko – 25 gr                         Ołówek – 1.25 zł                            </a:t>
            </a:r>
          </a:p>
          <a:p>
            <a:endParaRPr lang="en-PL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P</a:t>
            </a:r>
            <a:r>
              <a:rPr lang="en-PL" sz="2800" dirty="0">
                <a:latin typeface="Helvetica" pitchFamily="2" charset="0"/>
              </a:rPr>
              <a:t>aczka czipsów – 2.60 zł</a:t>
            </a:r>
          </a:p>
          <a:p>
            <a:endParaRPr lang="en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65F9D-51D7-3B8D-1721-716CE914F8A1}"/>
              </a:ext>
            </a:extLst>
          </p:cNvPr>
          <p:cNvSpPr txBox="1"/>
          <p:nvPr/>
        </p:nvSpPr>
        <p:spPr>
          <a:xfrm>
            <a:off x="334536" y="1376194"/>
            <a:ext cx="10661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W</a:t>
            </a:r>
            <a:r>
              <a:rPr lang="en-PL" sz="2800" dirty="0">
                <a:latin typeface="Helvetica" pitchFamily="2" charset="0"/>
              </a:rPr>
              <a:t>ynik działania związanego z zakupami to 75 gr. </a:t>
            </a:r>
          </a:p>
          <a:p>
            <a:r>
              <a:rPr lang="en-PL" sz="2800" dirty="0">
                <a:latin typeface="Helvetica" pitchFamily="2" charset="0"/>
              </a:rPr>
              <a:t>Jakie pytanie możemy zadać korzystając z poniżej podanych cen?</a:t>
            </a:r>
          </a:p>
        </p:txBody>
      </p:sp>
    </p:spTree>
    <p:extLst>
      <p:ext uri="{BB962C8B-B14F-4D97-AF65-F5344CB8AC3E}">
        <p14:creationId xmlns:p14="http://schemas.microsoft.com/office/powerpoint/2010/main" val="237500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5D3F-6989-1C87-18C1-85E3B8A3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>
                <a:latin typeface="Helvetica" pitchFamily="2" charset="0"/>
              </a:rPr>
              <a:t>Zadanie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E7AAA-8FF4-12C3-757C-047B7C68A729}"/>
              </a:ext>
            </a:extLst>
          </p:cNvPr>
          <p:cNvSpPr txBox="1"/>
          <p:nvPr/>
        </p:nvSpPr>
        <p:spPr>
          <a:xfrm>
            <a:off x="646111" y="1727201"/>
            <a:ext cx="10407016" cy="391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L" sz="2400" dirty="0">
                <a:solidFill>
                  <a:srgbClr val="C00000"/>
                </a:solidFill>
                <a:latin typeface="Helvetica" pitchFamily="2" charset="0"/>
              </a:rPr>
              <a:t>Mama planuje spędzić pięć dni poza domem, może wydać 1000zł na hotel.</a:t>
            </a:r>
          </a:p>
          <a:p>
            <a:pPr>
              <a:lnSpc>
                <a:spcPct val="150000"/>
              </a:lnSpc>
            </a:pPr>
            <a:r>
              <a:rPr lang="en-PL" sz="2400" dirty="0">
                <a:solidFill>
                  <a:srgbClr val="C00000"/>
                </a:solidFill>
                <a:latin typeface="Helvetica" pitchFamily="2" charset="0"/>
              </a:rPr>
              <a:t>W którym hotelu powinna się zatrzymać?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Helvetica" pitchFamily="2" charset="0"/>
              </a:rPr>
              <a:t>H</a:t>
            </a:r>
            <a:r>
              <a:rPr lang="en-PL" sz="2400" dirty="0">
                <a:latin typeface="Helvetica" pitchFamily="2" charset="0"/>
              </a:rPr>
              <a:t>otel 5-gwiazdkowy: 600 zł / dobę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Helvetica" pitchFamily="2" charset="0"/>
              </a:rPr>
              <a:t>H</a:t>
            </a:r>
            <a:r>
              <a:rPr lang="en-PL" sz="2400" dirty="0">
                <a:latin typeface="Helvetica" pitchFamily="2" charset="0"/>
              </a:rPr>
              <a:t>otel 4-gwiazdkowy: 450zł / dobę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Helvetica" pitchFamily="2" charset="0"/>
              </a:rPr>
              <a:t>H</a:t>
            </a:r>
            <a:r>
              <a:rPr lang="en-PL" sz="2400" dirty="0">
                <a:latin typeface="Helvetica" pitchFamily="2" charset="0"/>
              </a:rPr>
              <a:t>otel 3-gwiazdkowy: 200zł / dobę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Helvetica" pitchFamily="2" charset="0"/>
              </a:rPr>
              <a:t>H</a:t>
            </a:r>
            <a:r>
              <a:rPr lang="en-PL" sz="2400" dirty="0">
                <a:latin typeface="Helvetica" pitchFamily="2" charset="0"/>
              </a:rPr>
              <a:t>otel 2-gwiazdkowy: 150zł / dobę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Helvetica" pitchFamily="2" charset="0"/>
              </a:rPr>
              <a:t>H</a:t>
            </a:r>
            <a:r>
              <a:rPr lang="en-PL" sz="2400" dirty="0">
                <a:latin typeface="Helvetica" pitchFamily="2" charset="0"/>
              </a:rPr>
              <a:t>ostel: 50zł / dobę</a:t>
            </a:r>
          </a:p>
        </p:txBody>
      </p:sp>
    </p:spTree>
    <p:extLst>
      <p:ext uri="{BB962C8B-B14F-4D97-AF65-F5344CB8AC3E}">
        <p14:creationId xmlns:p14="http://schemas.microsoft.com/office/powerpoint/2010/main" val="404448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FE6-3DC7-D181-906F-0E4AA3E7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67" y="2028470"/>
            <a:ext cx="9404723" cy="1400530"/>
          </a:xfrm>
        </p:spPr>
        <p:txBody>
          <a:bodyPr/>
          <a:lstStyle/>
          <a:p>
            <a:r>
              <a:rPr lang="en-PL" sz="4400" dirty="0">
                <a:latin typeface="Helvetica" pitchFamily="2" charset="0"/>
              </a:rPr>
              <a:t>Czas na nasze zadania!</a:t>
            </a:r>
          </a:p>
        </p:txBody>
      </p:sp>
    </p:spTree>
    <p:extLst>
      <p:ext uri="{BB962C8B-B14F-4D97-AF65-F5344CB8AC3E}">
        <p14:creationId xmlns:p14="http://schemas.microsoft.com/office/powerpoint/2010/main" val="4113125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AB4C-413A-CB40-0586-8732BDD2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41" y="2192660"/>
            <a:ext cx="8825657" cy="1915647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b="1" dirty="0">
                <a:solidFill>
                  <a:srgbClr val="FF0000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Rozwijanie postawy krytycznego myślenia</a:t>
            </a:r>
            <a:br>
              <a:rPr lang="pl-PL" dirty="0"/>
            </a:b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58509-CFF7-97EB-F416-801C52887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345" y="3836019"/>
            <a:ext cx="11880821" cy="1817649"/>
          </a:xfrm>
        </p:spPr>
        <p:txBody>
          <a:bodyPr>
            <a:normAutofit fontScale="92500"/>
          </a:bodyPr>
          <a:lstStyle/>
          <a:p>
            <a:pPr marL="114300" marR="0" lvl="1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30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Świadome poruszanie się wśród mechanizmów ekonomicznych</a:t>
            </a:r>
            <a:endParaRPr lang="pl-PL" sz="3000" dirty="0">
              <a:solidFill>
                <a:schemeClr val="tx1"/>
              </a:solidFill>
              <a:latin typeface="Helvetica" pitchFamily="2" charset="0"/>
            </a:endParaRPr>
          </a:p>
          <a:p>
            <a:pPr marL="114300" marR="0" lvl="1" indent="-114300" algn="l" rtl="0">
              <a:lnSpc>
                <a:spcPct val="15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pl-PL" sz="30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Poznawanie sensu procesów społecznych uwikłanych w te mechanizmy</a:t>
            </a:r>
            <a:endParaRPr lang="pl-PL" sz="3000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17839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4171-9D08-044B-E4F7-2A41EE1C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70" y="2348425"/>
            <a:ext cx="9404723" cy="1400530"/>
          </a:xfrm>
        </p:spPr>
        <p:txBody>
          <a:bodyPr/>
          <a:lstStyle/>
          <a:p>
            <a:r>
              <a:rPr lang="en-PL" dirty="0">
                <a:latin typeface="Helvetica" pitchFamily="2" charset="0"/>
              </a:rPr>
              <a:t>Nasze pomysły</a:t>
            </a:r>
          </a:p>
        </p:txBody>
      </p:sp>
    </p:spTree>
    <p:extLst>
      <p:ext uri="{BB962C8B-B14F-4D97-AF65-F5344CB8AC3E}">
        <p14:creationId xmlns:p14="http://schemas.microsoft.com/office/powerpoint/2010/main" val="8878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3266-46F1-A78C-E99B-8C6D2590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45" y="407562"/>
            <a:ext cx="9404723" cy="1400530"/>
          </a:xfrm>
        </p:spPr>
        <p:txBody>
          <a:bodyPr/>
          <a:lstStyle/>
          <a:p>
            <a:r>
              <a:rPr lang="en-PL" dirty="0">
                <a:latin typeface="Helvetica" pitchFamily="2" charset="0"/>
              </a:rPr>
              <a:t>Zadania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1A0C5-04E9-0344-E9CF-50651ACA95EA}"/>
              </a:ext>
            </a:extLst>
          </p:cNvPr>
          <p:cNvSpPr txBox="1"/>
          <p:nvPr/>
        </p:nvSpPr>
        <p:spPr>
          <a:xfrm>
            <a:off x="281218" y="1659466"/>
            <a:ext cx="113463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dirty="0">
                <a:latin typeface="Helvetica" pitchFamily="2" charset="0"/>
              </a:rPr>
              <a:t>1) Kupiłam coś </a:t>
            </a:r>
            <a:r>
              <a:rPr lang="en-US" sz="2400" dirty="0">
                <a:latin typeface="Helvetica" pitchFamily="2" charset="0"/>
              </a:rPr>
              <a:t>i</a:t>
            </a:r>
            <a:r>
              <a:rPr lang="en-PL" sz="2400" dirty="0">
                <a:latin typeface="Helvetica" pitchFamily="2" charset="0"/>
              </a:rPr>
              <a:t> zapłaciłam używając trzech monet. Co to mogło być </a:t>
            </a:r>
            <a:r>
              <a:rPr lang="en-US" sz="2400" dirty="0">
                <a:latin typeface="Helvetica" pitchFamily="2" charset="0"/>
              </a:rPr>
              <a:t>i</a:t>
            </a:r>
            <a:r>
              <a:rPr lang="en-PL" sz="2400" dirty="0">
                <a:latin typeface="Helvetica" pitchFamily="2" charset="0"/>
              </a:rPr>
              <a:t> ile kosztowało? Jak wyglądałaby odpowiedź 100 lat temu?</a:t>
            </a:r>
          </a:p>
          <a:p>
            <a:endParaRPr lang="en-PL" sz="2400" dirty="0">
              <a:latin typeface="Helvetica" pitchFamily="2" charset="0"/>
            </a:endParaRPr>
          </a:p>
          <a:p>
            <a:r>
              <a:rPr lang="en-PL" sz="2400" dirty="0">
                <a:latin typeface="Helvetica" pitchFamily="2" charset="0"/>
              </a:rPr>
              <a:t>2) Poszłam do banku </a:t>
            </a:r>
            <a:r>
              <a:rPr lang="en-US" sz="2400" dirty="0">
                <a:latin typeface="Helvetica" pitchFamily="2" charset="0"/>
              </a:rPr>
              <a:t>i</a:t>
            </a:r>
            <a:r>
              <a:rPr lang="en-PL" sz="2400" dirty="0">
                <a:latin typeface="Helvetica" pitchFamily="2" charset="0"/>
              </a:rPr>
              <a:t> wybrałam $100. W jaki sposób wypłacono mi pieniądze?</a:t>
            </a:r>
          </a:p>
          <a:p>
            <a:endParaRPr lang="en-PL" sz="2400" dirty="0">
              <a:latin typeface="Helvetica" pitchFamily="2" charset="0"/>
            </a:endParaRPr>
          </a:p>
          <a:p>
            <a:r>
              <a:rPr lang="en-PL" sz="2400" dirty="0">
                <a:latin typeface="Helvetica" pitchFamily="2" charset="0"/>
              </a:rPr>
              <a:t>3) Podzieliliśmy się pieniędzmi z przyjaciółmi. Każdy dostał $1.20. Ile mieliśmy pieniędzy </a:t>
            </a:r>
            <a:r>
              <a:rPr lang="en-US" sz="2400" dirty="0" err="1">
                <a:latin typeface="Helvetica" pitchFamily="2" charset="0"/>
              </a:rPr>
              <a:t>i</a:t>
            </a:r>
            <a:r>
              <a:rPr lang="en-PL" sz="2400" dirty="0">
                <a:latin typeface="Helvetica" pitchFamily="2" charset="0"/>
              </a:rPr>
              <a:t> ilu </a:t>
            </a:r>
            <a:r>
              <a:rPr lang="en-US" sz="2400" dirty="0">
                <a:latin typeface="Helvetica" pitchFamily="2" charset="0"/>
              </a:rPr>
              <a:t>b</a:t>
            </a:r>
            <a:r>
              <a:rPr lang="en-PL" sz="2400" dirty="0">
                <a:latin typeface="Helvetica" pitchFamily="2" charset="0"/>
              </a:rPr>
              <a:t>yło przyjaciół?</a:t>
            </a:r>
          </a:p>
          <a:p>
            <a:endParaRPr lang="en-PL" sz="2400" dirty="0">
              <a:latin typeface="Helvetica" pitchFamily="2" charset="0"/>
            </a:endParaRPr>
          </a:p>
          <a:p>
            <a:r>
              <a:rPr lang="en-PL" sz="2400" dirty="0">
                <a:latin typeface="Helvetica" pitchFamily="2" charset="0"/>
              </a:rPr>
              <a:t>4) Zapłaciłam 20zł za towar, który kosztował 13.25zł. W jaki sposób wydano mi resztę?</a:t>
            </a:r>
          </a:p>
          <a:p>
            <a:endParaRPr lang="en-PL" dirty="0"/>
          </a:p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7379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0730-A391-74B7-72C7-6C454376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33" y="1863829"/>
            <a:ext cx="9404723" cy="1400530"/>
          </a:xfrm>
        </p:spPr>
        <p:txBody>
          <a:bodyPr/>
          <a:lstStyle/>
          <a:p>
            <a:r>
              <a:rPr lang="en-PL" sz="4400" dirty="0">
                <a:latin typeface="Helvetica" pitchFamily="2" charset="0"/>
              </a:rPr>
              <a:t>Czas na nasze zadania!</a:t>
            </a:r>
          </a:p>
        </p:txBody>
      </p:sp>
    </p:spTree>
    <p:extLst>
      <p:ext uri="{BB962C8B-B14F-4D97-AF65-F5344CB8AC3E}">
        <p14:creationId xmlns:p14="http://schemas.microsoft.com/office/powerpoint/2010/main" val="24852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DFB1-A294-8C1A-DA67-53611009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07" y="1797709"/>
            <a:ext cx="8825657" cy="1915647"/>
          </a:xfrm>
        </p:spPr>
        <p:txBody>
          <a:bodyPr>
            <a:normAutofit fontScale="90000"/>
          </a:bodyPr>
          <a:lstStyle/>
          <a:p>
            <a:pPr algn="l"/>
            <a:r>
              <a:rPr lang="pl-PL" sz="4400" b="1" dirty="0">
                <a:solidFill>
                  <a:srgbClr val="FF0000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Funkcjonowanie w rzeczywistości finansowej</a:t>
            </a:r>
            <a:br>
              <a:rPr lang="pl-PL" dirty="0"/>
            </a:b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D9A79-9C93-92CC-33A5-285B4A993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335" y="3417849"/>
            <a:ext cx="11300957" cy="2743199"/>
          </a:xfrm>
        </p:spPr>
        <p:txBody>
          <a:bodyPr>
            <a:normAutofit fontScale="92500"/>
          </a:bodyPr>
          <a:lstStyle/>
          <a:p>
            <a:pPr marL="171450" marR="0" lvl="1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pl-PL" sz="33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Zdobywanie doświadczeń poprzez rozwiązywanie problemów</a:t>
            </a:r>
            <a:endParaRPr lang="pl-PL" sz="33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marR="0" lvl="1" indent="-171450" algn="l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pl-PL" sz="33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Ustalanie strategii negocjowania</a:t>
            </a:r>
            <a:endParaRPr lang="pl-PL" sz="33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marR="0" lvl="1" indent="-171450" algn="l" rtl="0">
              <a:lnSpc>
                <a:spcPct val="15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pl-PL" sz="3300" b="0" i="0" u="none" strike="noStrike" cap="none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Argumentowanie, stawianie hipotez i ich weryfikowanie</a:t>
            </a:r>
            <a:endParaRPr lang="pl-PL" sz="3300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16972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329E-5F92-1725-F472-04BD7FE6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L" b="1" dirty="0">
                <a:latin typeface="Helvetica" pitchFamily="2" charset="0"/>
              </a:rPr>
              <a:t>Zadanie 5</a:t>
            </a:r>
            <a:br>
              <a:rPr lang="en-PL" dirty="0">
                <a:latin typeface="Helvetica" pitchFamily="2" charset="0"/>
              </a:rPr>
            </a:br>
            <a:r>
              <a:rPr lang="en-PL" dirty="0">
                <a:latin typeface="Helvetica" pitchFamily="2" charset="0"/>
              </a:rPr>
              <a:t>Ilu monet należy użyć, aby zapłacić 53p?</a:t>
            </a:r>
          </a:p>
        </p:txBody>
      </p:sp>
      <p:pic>
        <p:nvPicPr>
          <p:cNvPr id="4" name="Picture 3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8CA47B8C-AA2B-40D7-2883-10140BDBA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84" y="2096134"/>
            <a:ext cx="7568516" cy="44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8ADA-1FF3-A87C-EC2E-163791DB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618893"/>
            <a:ext cx="9601200" cy="224028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b="1" dirty="0" err="1">
                <a:solidFill>
                  <a:srgbClr val="000000"/>
                </a:solidFill>
                <a:latin typeface="Helvetica" pitchFamily="2" charset="0"/>
              </a:rPr>
              <a:t>Z</a:t>
            </a:r>
            <a:r>
              <a:rPr lang="en-US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adanie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 6 </a:t>
            </a:r>
            <a:endParaRPr lang="en-PL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86286-1F67-6292-FB4F-F0729CB37836}"/>
              </a:ext>
            </a:extLst>
          </p:cNvPr>
          <p:cNvSpPr txBox="1"/>
          <p:nvPr/>
        </p:nvSpPr>
        <p:spPr>
          <a:xfrm>
            <a:off x="644454" y="2381975"/>
            <a:ext cx="10230301" cy="3233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effectLst/>
                <a:latin typeface="Helvetica" pitchFamily="2" charset="0"/>
              </a:rPr>
              <a:t>Rakietka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i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piłeczka</a:t>
            </a:r>
            <a:r>
              <a:rPr lang="en-US" sz="3600" dirty="0">
                <a:effectLst/>
                <a:latin typeface="Helvetica" pitchFamily="2" charset="0"/>
              </a:rPr>
              <a:t> do ping-</a:t>
            </a:r>
            <a:r>
              <a:rPr lang="en-US" sz="3600" dirty="0" err="1">
                <a:effectLst/>
                <a:latin typeface="Helvetica" pitchFamily="2" charset="0"/>
              </a:rPr>
              <a:t>ponga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kosztują</a:t>
            </a:r>
            <a:r>
              <a:rPr lang="en-US" sz="3600" dirty="0">
                <a:effectLst/>
                <a:latin typeface="Helvetica" pitchFamily="2" charset="0"/>
              </a:rPr>
              <a:t> 110zł.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Helvetica" pitchFamily="2" charset="0"/>
              </a:rPr>
              <a:t>Rakietka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kosztuje</a:t>
            </a:r>
            <a:r>
              <a:rPr lang="en-US" sz="3600" dirty="0">
                <a:effectLst/>
                <a:latin typeface="Helvetica" pitchFamily="2" charset="0"/>
              </a:rPr>
              <a:t> o 100zł </a:t>
            </a:r>
            <a:r>
              <a:rPr lang="en-US" sz="3600" dirty="0" err="1">
                <a:effectLst/>
                <a:latin typeface="Helvetica" pitchFamily="2" charset="0"/>
              </a:rPr>
              <a:t>więcej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niż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piłeczka</a:t>
            </a:r>
            <a:r>
              <a:rPr lang="en-US" sz="3600" dirty="0">
                <a:effectLst/>
                <a:latin typeface="Helvetica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  <a:latin typeface="Helvetica" pitchFamily="2" charset="0"/>
              </a:rPr>
              <a:t>Ile</a:t>
            </a:r>
            <a:r>
              <a:rPr lang="en-US" sz="3600" dirty="0"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kosztuje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sama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piłeczka</a:t>
            </a:r>
            <a:r>
              <a:rPr lang="en-US" sz="3600" dirty="0">
                <a:effectLst/>
                <a:latin typeface="Helvetica" pitchFamily="2" charset="0"/>
              </a:rPr>
              <a:t>?</a:t>
            </a:r>
            <a:br>
              <a:rPr lang="en-US" sz="32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PL" sz="3200" dirty="0"/>
          </a:p>
        </p:txBody>
      </p:sp>
    </p:spTree>
    <p:extLst>
      <p:ext uri="{BB962C8B-B14F-4D97-AF65-F5344CB8AC3E}">
        <p14:creationId xmlns:p14="http://schemas.microsoft.com/office/powerpoint/2010/main" val="149086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28771-DEB5-3F0B-B4A1-31A7355E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0" y="3289300"/>
            <a:ext cx="1054100" cy="27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D6A69-A974-A373-21B8-9C86A56B5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03" y="3302000"/>
            <a:ext cx="19558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90ABA-C86B-4D61-916C-4142B220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0" y="2254137"/>
            <a:ext cx="1054100" cy="27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0E8DB-DF7B-2640-E3D0-ED9A42A46039}"/>
              </a:ext>
            </a:extLst>
          </p:cNvPr>
          <p:cNvSpPr txBox="1"/>
          <p:nvPr/>
        </p:nvSpPr>
        <p:spPr>
          <a:xfrm>
            <a:off x="6236773" y="280386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Helvetica" pitchFamily="2" charset="0"/>
                <a:cs typeface="Times New Roman" panose="02020603050405020304" pitchFamily="18" charset="0"/>
              </a:rPr>
              <a:t>rakietka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5BEF8-BD1F-3852-DB10-8724A840188C}"/>
              </a:ext>
            </a:extLst>
          </p:cNvPr>
          <p:cNvSpPr txBox="1"/>
          <p:nvPr/>
        </p:nvSpPr>
        <p:spPr>
          <a:xfrm>
            <a:off x="5492309" y="174976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Helvetica" pitchFamily="2" charset="0"/>
                <a:cs typeface="Times New Roman" panose="02020603050405020304" pitchFamily="18" charset="0"/>
              </a:rPr>
              <a:t>piłeczka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87198B-9120-63BA-BC41-7AD7B90CD722}"/>
              </a:ext>
            </a:extLst>
          </p:cNvPr>
          <p:cNvSpPr txBox="1"/>
          <p:nvPr/>
        </p:nvSpPr>
        <p:spPr>
          <a:xfrm>
            <a:off x="7513330" y="3764865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100zł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20AA9C8-FED3-03AC-1FF7-6DC71AE3BBBE}"/>
              </a:ext>
            </a:extLst>
          </p:cNvPr>
          <p:cNvSpPr/>
          <p:nvPr/>
        </p:nvSpPr>
        <p:spPr>
          <a:xfrm>
            <a:off x="8800815" y="2074127"/>
            <a:ext cx="974753" cy="2207941"/>
          </a:xfrm>
          <a:prstGeom prst="rightBrace">
            <a:avLst>
              <a:gd name="adj1" fmla="val 9323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5EF2A-7CB9-0F1C-D1CC-78D09C61743A}"/>
              </a:ext>
            </a:extLst>
          </p:cNvPr>
          <p:cNvSpPr txBox="1"/>
          <p:nvPr/>
        </p:nvSpPr>
        <p:spPr>
          <a:xfrm>
            <a:off x="10028915" y="3044281"/>
            <a:ext cx="85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110zł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41C5E0-E71B-0F0F-A81F-4730544674B5}"/>
              </a:ext>
            </a:extLst>
          </p:cNvPr>
          <p:cNvSpPr txBox="1"/>
          <p:nvPr/>
        </p:nvSpPr>
        <p:spPr>
          <a:xfrm>
            <a:off x="6636467" y="324433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1254F-A0B1-0903-BB56-F55283A3092C}"/>
              </a:ext>
            </a:extLst>
          </p:cNvPr>
          <p:cNvSpPr txBox="1"/>
          <p:nvPr/>
        </p:nvSpPr>
        <p:spPr>
          <a:xfrm>
            <a:off x="980835" y="364118"/>
            <a:ext cx="5359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4400" b="1" dirty="0">
                <a:latin typeface="Helvetica" pitchFamily="2" charset="0"/>
                <a:cs typeface="Times New Roman" panose="02020603050405020304" pitchFamily="18" charset="0"/>
              </a:rPr>
              <a:t>Budowanie modelu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99B2C4-1701-CB6A-47F7-17DF519F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17" y="2257509"/>
            <a:ext cx="4504830" cy="41574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857E6A-BC51-8835-8012-1D88793F0978}"/>
              </a:ext>
            </a:extLst>
          </p:cNvPr>
          <p:cNvSpPr txBox="1"/>
          <p:nvPr/>
        </p:nvSpPr>
        <p:spPr>
          <a:xfrm>
            <a:off x="5866342" y="254138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77A52F-065B-3848-7BF9-F33FE403759A}"/>
              </a:ext>
            </a:extLst>
          </p:cNvPr>
          <p:cNvSpPr txBox="1"/>
          <p:nvPr/>
        </p:nvSpPr>
        <p:spPr>
          <a:xfrm>
            <a:off x="5897209" y="36136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02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19C1-9394-5AED-30EF-258693BE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46" y="1232210"/>
            <a:ext cx="9601200" cy="1485900"/>
          </a:xfrm>
        </p:spPr>
        <p:txBody>
          <a:bodyPr/>
          <a:lstStyle/>
          <a:p>
            <a:r>
              <a:rPr lang="en-PL" b="1" dirty="0">
                <a:latin typeface="Helvetica" pitchFamily="2" charset="0"/>
                <a:cs typeface="Times New Roman" panose="02020603050405020304" pitchFamily="18" charset="0"/>
              </a:rPr>
              <a:t>Zadanie 7</a:t>
            </a:r>
            <a:r>
              <a:rPr lang="en-PL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0C68B-CBB1-DCEC-FFFC-7B09E2949E60}"/>
              </a:ext>
            </a:extLst>
          </p:cNvPr>
          <p:cNvSpPr txBox="1"/>
          <p:nvPr/>
        </p:nvSpPr>
        <p:spPr>
          <a:xfrm>
            <a:off x="796177" y="2171700"/>
            <a:ext cx="10752046" cy="3335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Andrzej </a:t>
            </a:r>
            <a:r>
              <a:rPr lang="en-US" sz="3600" dirty="0" err="1">
                <a:latin typeface="Helvetica" pitchFamily="2" charset="0"/>
                <a:cs typeface="Times New Roman" panose="02020603050405020304" pitchFamily="18" charset="0"/>
              </a:rPr>
              <a:t>i</a:t>
            </a: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 Krzyś mieli razem 350zł.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 Kiedy Andrzej wydał 60zł a Krzyś 30zł, 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obaj chłopcy mieli po tyle samo pieniędzy.</a:t>
            </a:r>
          </a:p>
          <a:p>
            <a:pPr>
              <a:lnSpc>
                <a:spcPct val="150000"/>
              </a:lnSpc>
            </a:pP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 Po ile pieniędzy mieli początkowo Andrzej </a:t>
            </a:r>
            <a:r>
              <a:rPr lang="en-US" sz="3600" dirty="0" err="1">
                <a:latin typeface="Helvetica" pitchFamily="2" charset="0"/>
                <a:cs typeface="Times New Roman" panose="02020603050405020304" pitchFamily="18" charset="0"/>
              </a:rPr>
              <a:t>i</a:t>
            </a:r>
            <a:r>
              <a:rPr lang="en-PL" sz="3600" dirty="0">
                <a:latin typeface="Helvetica" pitchFamily="2" charset="0"/>
                <a:cs typeface="Times New Roman" panose="02020603050405020304" pitchFamily="18" charset="0"/>
              </a:rPr>
              <a:t> Krzyś? </a:t>
            </a:r>
          </a:p>
        </p:txBody>
      </p:sp>
    </p:spTree>
    <p:extLst>
      <p:ext uri="{BB962C8B-B14F-4D97-AF65-F5344CB8AC3E}">
        <p14:creationId xmlns:p14="http://schemas.microsoft.com/office/powerpoint/2010/main" val="403112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{8D422F2F-0147-544A-90D2-D3EA996D597B}tf10001062</Template>
  <TotalTime>18574</TotalTime>
  <Words>561</Words>
  <Application>Microsoft Macintosh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Franklin Gothic Book</vt:lpstr>
      <vt:lpstr>Helvetica</vt:lpstr>
      <vt:lpstr>Times New Roman</vt:lpstr>
      <vt:lpstr>Wingdings</vt:lpstr>
      <vt:lpstr>Wingdings 3</vt:lpstr>
      <vt:lpstr>Ion</vt:lpstr>
      <vt:lpstr>EDUKACJA FINANSOWA</vt:lpstr>
      <vt:lpstr>Wiedza z zakresu ekonomii </vt:lpstr>
      <vt:lpstr>Zadania</vt:lpstr>
      <vt:lpstr>Czas na nasze zadania!</vt:lpstr>
      <vt:lpstr>Funkcjonowanie w rzeczywistości finansowej </vt:lpstr>
      <vt:lpstr>Zadanie 5 Ilu monet należy użyć, aby zapłacić 53p?</vt:lpstr>
      <vt:lpstr> Zadanie 6 </vt:lpstr>
      <vt:lpstr>PowerPoint Presentation</vt:lpstr>
      <vt:lpstr>Zadanie 7 </vt:lpstr>
      <vt:lpstr>Budowanie modelu</vt:lpstr>
      <vt:lpstr>Zadanie 8</vt:lpstr>
      <vt:lpstr>Budowanie modelu</vt:lpstr>
      <vt:lpstr>Zadanie 9</vt:lpstr>
      <vt:lpstr>Budowanie modelu</vt:lpstr>
      <vt:lpstr>Czas na nasze zadania!</vt:lpstr>
      <vt:lpstr>Osobiste przeżycie sytuacji edukacyjnych </vt:lpstr>
      <vt:lpstr>Zadanie 10 Która oferta jest bardziej korzystna – 20 puszek rybnych w cenie £23 czy 12 puszek w cenie £15? </vt:lpstr>
      <vt:lpstr>cd. zadania 10</vt:lpstr>
      <vt:lpstr>Czas na nasze zadania!</vt:lpstr>
      <vt:lpstr>Rozumienie humanistycznego wymiaru procesów finansowych </vt:lpstr>
      <vt:lpstr>Zadanie 11</vt:lpstr>
      <vt:lpstr>Zadanie 14</vt:lpstr>
      <vt:lpstr>Zadanie 15</vt:lpstr>
      <vt:lpstr>Czas na nasze zadania!</vt:lpstr>
      <vt:lpstr>Rozwijanie postawy krytycznego myślenia </vt:lpstr>
      <vt:lpstr>Nasze pomysły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FINANSOWA</dc:title>
  <dc:creator>Kalina Jastrzebowska</dc:creator>
  <cp:lastModifiedBy>Kalina Jastrzebowska</cp:lastModifiedBy>
  <cp:revision>19</cp:revision>
  <dcterms:created xsi:type="dcterms:W3CDTF">2025-01-05T23:36:12Z</dcterms:created>
  <dcterms:modified xsi:type="dcterms:W3CDTF">2025-01-23T20:54:51Z</dcterms:modified>
</cp:coreProperties>
</file>